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rimo" charset="1" panose="020B0604020202020204"/>
      <p:regular r:id="rId29"/>
    </p:embeddedFont>
    <p:embeddedFont>
      <p:font typeface="Arita Dotum Bold" charset="1" panose="02020603020101020101"/>
      <p:regular r:id="rId30"/>
    </p:embeddedFont>
    <p:embeddedFont>
      <p:font typeface="Arita Dotum Light" charset="1" panose="02020603020101020101"/>
      <p:regular r:id="rId31"/>
    </p:embeddedFont>
    <p:embeddedFont>
      <p:font typeface="Arimo Bold" charset="1" panose="020B0704020202020204"/>
      <p:regular r:id="rId32"/>
    </p:embeddedFont>
    <p:embeddedFont>
      <p:font typeface="Gothic A1 Heavy" charset="1" panose="00000000000000000000"/>
      <p:regular r:id="rId33"/>
    </p:embeddedFont>
    <p:embeddedFont>
      <p:font typeface="Gothic A1 Bold" charset="1" panose="00000000000000000000"/>
      <p:regular r:id="rId34"/>
    </p:embeddedFont>
    <p:embeddedFont>
      <p:font typeface="210 옥탑방" charset="1" panose="02020603020101020101"/>
      <p:regular r:id="rId35"/>
    </p:embeddedFont>
    <p:embeddedFont>
      <p:font typeface="Gothic A1 Ultra-Bold" charset="1" panose="00000000000000000000"/>
      <p:regular r:id="rId36"/>
    </p:embeddedFont>
    <p:embeddedFont>
      <p:font typeface="Gothic A1 Semi-Bold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jpeg" Type="http://schemas.openxmlformats.org/officeDocument/2006/relationships/image"/><Relationship Id="rId4" Target="../media/image42.jpeg" Type="http://schemas.openxmlformats.org/officeDocument/2006/relationships/image"/><Relationship Id="rId5" Target="../media/image4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7.jpeg" Type="http://schemas.openxmlformats.org/officeDocument/2006/relationships/image"/><Relationship Id="rId4" Target="../media/image48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VAGHAKi-imU.mp4" Type="http://schemas.openxmlformats.org/officeDocument/2006/relationships/video"/><Relationship Id="rId4" Target="../media/VAGHAKi-imU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3904" y="870452"/>
            <a:ext cx="9009410" cy="6082798"/>
          </a:xfrm>
          <a:custGeom>
            <a:avLst/>
            <a:gdLst/>
            <a:ahLst/>
            <a:cxnLst/>
            <a:rect r="r" b="b" t="t" l="l"/>
            <a:pathLst>
              <a:path h="6082798" w="9009410">
                <a:moveTo>
                  <a:pt x="0" y="0"/>
                </a:moveTo>
                <a:lnTo>
                  <a:pt x="9009410" y="0"/>
                </a:lnTo>
                <a:lnTo>
                  <a:pt x="9009410" y="6082798"/>
                </a:lnTo>
                <a:lnTo>
                  <a:pt x="0" y="6082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60973" y="8267701"/>
            <a:ext cx="6270818" cy="992636"/>
          </a:xfrm>
          <a:custGeom>
            <a:avLst/>
            <a:gdLst/>
            <a:ahLst/>
            <a:cxnLst/>
            <a:rect r="r" b="b" t="t" l="l"/>
            <a:pathLst>
              <a:path h="992636" w="6270818">
                <a:moveTo>
                  <a:pt x="0" y="0"/>
                </a:moveTo>
                <a:lnTo>
                  <a:pt x="6270818" y="0"/>
                </a:lnTo>
                <a:lnTo>
                  <a:pt x="6270818" y="992636"/>
                </a:lnTo>
                <a:lnTo>
                  <a:pt x="0" y="992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34153" y="8647683"/>
            <a:ext cx="411762" cy="338117"/>
            <a:chOff x="0" y="0"/>
            <a:chExt cx="549016" cy="4508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9021" cy="450850"/>
            </a:xfrm>
            <a:custGeom>
              <a:avLst/>
              <a:gdLst/>
              <a:ahLst/>
              <a:cxnLst/>
              <a:rect r="r" b="b" t="t" l="l"/>
              <a:pathLst>
                <a:path h="450850" w="549021">
                  <a:moveTo>
                    <a:pt x="0" y="0"/>
                  </a:moveTo>
                  <a:lnTo>
                    <a:pt x="549021" y="0"/>
                  </a:lnTo>
                  <a:lnTo>
                    <a:pt x="549021" y="450850"/>
                  </a:lnTo>
                  <a:lnTo>
                    <a:pt x="0" y="450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889" r="0" b="-1088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618754" y="8363225"/>
            <a:ext cx="6805223" cy="89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팀장 : 임재혁</a:t>
            </a:r>
          </a:p>
          <a:p>
            <a:pPr algn="l">
              <a:lnSpc>
                <a:spcPts val="3508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팀원 :</a:t>
            </a: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정은경, 황성민, 권보규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13904" y="7340808"/>
            <a:ext cx="3544008" cy="926893"/>
          </a:xfrm>
          <a:custGeom>
            <a:avLst/>
            <a:gdLst/>
            <a:ahLst/>
            <a:cxnLst/>
            <a:rect r="r" b="b" t="t" l="l"/>
            <a:pathLst>
              <a:path h="926893" w="3544008">
                <a:moveTo>
                  <a:pt x="0" y="0"/>
                </a:moveTo>
                <a:lnTo>
                  <a:pt x="3544008" y="0"/>
                </a:lnTo>
                <a:lnTo>
                  <a:pt x="3544008" y="926893"/>
                </a:lnTo>
                <a:lnTo>
                  <a:pt x="0" y="9268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40749" y="7557063"/>
            <a:ext cx="730942" cy="494382"/>
            <a:chOff x="0" y="0"/>
            <a:chExt cx="974589" cy="6591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4598" cy="659130"/>
            </a:xfrm>
            <a:custGeom>
              <a:avLst/>
              <a:gdLst/>
              <a:ahLst/>
              <a:cxnLst/>
              <a:rect r="r" b="b" t="t" l="l"/>
              <a:pathLst>
                <a:path h="659130" w="974598">
                  <a:moveTo>
                    <a:pt x="0" y="0"/>
                  </a:moveTo>
                  <a:lnTo>
                    <a:pt x="974598" y="0"/>
                  </a:lnTo>
                  <a:lnTo>
                    <a:pt x="974598" y="659130"/>
                  </a:lnTo>
                  <a:lnTo>
                    <a:pt x="0" y="659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0" r="0" b="-2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61182" y="7518706"/>
            <a:ext cx="2496730" cy="5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팀명 : 팔각정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3035" y="3131372"/>
            <a:ext cx="9613210" cy="185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99"/>
              </a:lnSpc>
            </a:pPr>
            <a:r>
              <a:rPr lang="en-US" sz="9800" spc="155">
                <a:solidFill>
                  <a:srgbClr val="3057B9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재택 재활 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7759" y="5537858"/>
            <a:ext cx="7946241" cy="91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7"/>
              </a:lnSpc>
            </a:pPr>
            <a:r>
              <a:rPr lang="en-US" sz="4599" spc="68">
                <a:solidFill>
                  <a:srgbClr val="3057B9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캡스톤 디자인</a:t>
            </a:r>
          </a:p>
          <a:p>
            <a:pPr algn="l">
              <a:lnSpc>
                <a:spcPts val="3358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0666245" y="870452"/>
            <a:ext cx="7087021" cy="6082798"/>
            <a:chOff x="0" y="0"/>
            <a:chExt cx="2585364" cy="22190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85364" cy="2219021"/>
            </a:xfrm>
            <a:custGeom>
              <a:avLst/>
              <a:gdLst/>
              <a:ahLst/>
              <a:cxnLst/>
              <a:rect r="r" b="b" t="t" l="l"/>
              <a:pathLst>
                <a:path h="2219021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034012" y="2701345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구조도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41912" y="1791644"/>
            <a:ext cx="6278298" cy="7844739"/>
          </a:xfrm>
          <a:custGeom>
            <a:avLst/>
            <a:gdLst/>
            <a:ahLst/>
            <a:cxnLst/>
            <a:rect r="r" b="b" t="t" l="l"/>
            <a:pathLst>
              <a:path h="7844739" w="6278298">
                <a:moveTo>
                  <a:pt x="0" y="0"/>
                </a:moveTo>
                <a:lnTo>
                  <a:pt x="6278298" y="0"/>
                </a:lnTo>
                <a:lnTo>
                  <a:pt x="6278298" y="7844739"/>
                </a:lnTo>
                <a:lnTo>
                  <a:pt x="0" y="784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22505" y="1791644"/>
            <a:ext cx="6290299" cy="7844739"/>
          </a:xfrm>
          <a:custGeom>
            <a:avLst/>
            <a:gdLst/>
            <a:ahLst/>
            <a:cxnLst/>
            <a:rect r="r" b="b" t="t" l="l"/>
            <a:pathLst>
              <a:path h="7844739" w="6290299">
                <a:moveTo>
                  <a:pt x="0" y="0"/>
                </a:moveTo>
                <a:lnTo>
                  <a:pt x="6290299" y="0"/>
                </a:lnTo>
                <a:lnTo>
                  <a:pt x="6290299" y="7844739"/>
                </a:lnTo>
                <a:lnTo>
                  <a:pt x="0" y="7844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908609"/>
            <a:ext cx="7245149" cy="5778062"/>
          </a:xfrm>
          <a:custGeom>
            <a:avLst/>
            <a:gdLst/>
            <a:ahLst/>
            <a:cxnLst/>
            <a:rect r="r" b="b" t="t" l="l"/>
            <a:pathLst>
              <a:path h="5778062" w="7245149">
                <a:moveTo>
                  <a:pt x="0" y="0"/>
                </a:moveTo>
                <a:lnTo>
                  <a:pt x="7245149" y="0"/>
                </a:lnTo>
                <a:lnTo>
                  <a:pt x="7245149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2804" y="2908609"/>
            <a:ext cx="4925184" cy="2889031"/>
          </a:xfrm>
          <a:custGeom>
            <a:avLst/>
            <a:gdLst/>
            <a:ahLst/>
            <a:cxnLst/>
            <a:rect r="r" b="b" t="t" l="l"/>
            <a:pathLst>
              <a:path h="2889031" w="4925184">
                <a:moveTo>
                  <a:pt x="0" y="0"/>
                </a:moveTo>
                <a:lnTo>
                  <a:pt x="4925184" y="0"/>
                </a:lnTo>
                <a:lnTo>
                  <a:pt x="4925184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22804" y="5797640"/>
            <a:ext cx="4925184" cy="2889031"/>
          </a:xfrm>
          <a:custGeom>
            <a:avLst/>
            <a:gdLst/>
            <a:ahLst/>
            <a:cxnLst/>
            <a:rect r="r" b="b" t="t" l="l"/>
            <a:pathLst>
              <a:path h="2889031" w="4925184">
                <a:moveTo>
                  <a:pt x="0" y="0"/>
                </a:moveTo>
                <a:lnTo>
                  <a:pt x="4925184" y="0"/>
                </a:lnTo>
                <a:lnTo>
                  <a:pt x="4925184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59238" y="8922455"/>
            <a:ext cx="3052316" cy="3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328" spc="-44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사진1.재활치료 영상 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93421" y="8922455"/>
            <a:ext cx="3146306" cy="3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328" spc="-44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사진2. 사용자 영상 분석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11009" y="3216339"/>
            <a:ext cx="9404508" cy="5307884"/>
          </a:xfrm>
          <a:custGeom>
            <a:avLst/>
            <a:gdLst/>
            <a:ahLst/>
            <a:cxnLst/>
            <a:rect r="r" b="b" t="t" l="l"/>
            <a:pathLst>
              <a:path h="5307884" w="9404508">
                <a:moveTo>
                  <a:pt x="0" y="0"/>
                </a:moveTo>
                <a:lnTo>
                  <a:pt x="9404508" y="0"/>
                </a:lnTo>
                <a:lnTo>
                  <a:pt x="9404508" y="5307885"/>
                </a:lnTo>
                <a:lnTo>
                  <a:pt x="0" y="5307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15602" y="2412108"/>
            <a:ext cx="9659929" cy="3594748"/>
          </a:xfrm>
          <a:custGeom>
            <a:avLst/>
            <a:gdLst/>
            <a:ahLst/>
            <a:cxnLst/>
            <a:rect r="r" b="b" t="t" l="l"/>
            <a:pathLst>
              <a:path h="3594748" w="9659929">
                <a:moveTo>
                  <a:pt x="0" y="0"/>
                </a:moveTo>
                <a:lnTo>
                  <a:pt x="9659929" y="0"/>
                </a:lnTo>
                <a:lnTo>
                  <a:pt x="9659929" y="3594748"/>
                </a:lnTo>
                <a:lnTo>
                  <a:pt x="0" y="3594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34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2374243" y="2412108"/>
            <a:ext cx="5441359" cy="4601758"/>
          </a:xfrm>
          <a:prstGeom prst="line">
            <a:avLst/>
          </a:prstGeom>
          <a:ln cap="flat" w="85725">
            <a:solidFill>
              <a:srgbClr val="E6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6562773" y="6006856"/>
            <a:ext cx="10912758" cy="2265694"/>
          </a:xfrm>
          <a:prstGeom prst="line">
            <a:avLst/>
          </a:prstGeom>
          <a:ln cap="flat" w="85725">
            <a:solidFill>
              <a:srgbClr val="E62F2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257045" y="7013867"/>
            <a:ext cx="4425721" cy="1313882"/>
            <a:chOff x="0" y="0"/>
            <a:chExt cx="1165622" cy="3460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5622" cy="346043"/>
            </a:xfrm>
            <a:custGeom>
              <a:avLst/>
              <a:gdLst/>
              <a:ahLst/>
              <a:cxnLst/>
              <a:rect r="r" b="b" t="t" l="l"/>
              <a:pathLst>
                <a:path h="346043" w="1165622">
                  <a:moveTo>
                    <a:pt x="0" y="0"/>
                  </a:moveTo>
                  <a:lnTo>
                    <a:pt x="1165622" y="0"/>
                  </a:lnTo>
                  <a:lnTo>
                    <a:pt x="1165622" y="346043"/>
                  </a:lnTo>
                  <a:lnTo>
                    <a:pt x="0" y="346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E62F2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165622" cy="336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554469" y="9095140"/>
            <a:ext cx="3146306" cy="3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328" spc="-44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사진3. 관절 좌표값 출력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702657" y="2306653"/>
            <a:ext cx="9820889" cy="3700203"/>
            <a:chOff x="0" y="0"/>
            <a:chExt cx="2586572" cy="9745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6572" cy="974539"/>
            </a:xfrm>
            <a:custGeom>
              <a:avLst/>
              <a:gdLst/>
              <a:ahLst/>
              <a:cxnLst/>
              <a:rect r="r" b="b" t="t" l="l"/>
              <a:pathLst>
                <a:path h="974539" w="2586572">
                  <a:moveTo>
                    <a:pt x="0" y="0"/>
                  </a:moveTo>
                  <a:lnTo>
                    <a:pt x="2586572" y="0"/>
                  </a:lnTo>
                  <a:lnTo>
                    <a:pt x="2586572" y="974539"/>
                  </a:lnTo>
                  <a:lnTo>
                    <a:pt x="0" y="9745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E62F2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2586572" cy="965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791644"/>
            <a:ext cx="5818888" cy="7559634"/>
          </a:xfrm>
          <a:custGeom>
            <a:avLst/>
            <a:gdLst/>
            <a:ahLst/>
            <a:cxnLst/>
            <a:rect r="r" b="b" t="t" l="l"/>
            <a:pathLst>
              <a:path h="7559634" w="5818888">
                <a:moveTo>
                  <a:pt x="0" y="0"/>
                </a:moveTo>
                <a:lnTo>
                  <a:pt x="5818888" y="0"/>
                </a:lnTo>
                <a:lnTo>
                  <a:pt x="5818888" y="7559634"/>
                </a:lnTo>
                <a:lnTo>
                  <a:pt x="0" y="7559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53" t="-5615" r="-67790" b="-1393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47588" y="1791644"/>
            <a:ext cx="4340490" cy="7559634"/>
          </a:xfrm>
          <a:custGeom>
            <a:avLst/>
            <a:gdLst/>
            <a:ahLst/>
            <a:cxnLst/>
            <a:rect r="r" b="b" t="t" l="l"/>
            <a:pathLst>
              <a:path h="7559634" w="4340490">
                <a:moveTo>
                  <a:pt x="0" y="0"/>
                </a:moveTo>
                <a:lnTo>
                  <a:pt x="4340490" y="0"/>
                </a:lnTo>
                <a:lnTo>
                  <a:pt x="4340490" y="7559634"/>
                </a:lnTo>
                <a:lnTo>
                  <a:pt x="0" y="7559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30269" y="4907712"/>
            <a:ext cx="5545262" cy="201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3600" spc="-6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연결 되어있는 관절 간의 </a:t>
            </a:r>
          </a:p>
          <a:p>
            <a:pPr algn="l">
              <a:lnSpc>
                <a:spcPts val="3942"/>
              </a:lnSpc>
            </a:pPr>
            <a:r>
              <a:rPr lang="en-US" sz="3600" spc="-6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기울기를 분석하여 사용자의 </a:t>
            </a:r>
          </a:p>
          <a:p>
            <a:pPr algn="l">
              <a:lnSpc>
                <a:spcPts val="3942"/>
              </a:lnSpc>
            </a:pPr>
            <a:r>
              <a:rPr lang="en-US" sz="3600" spc="-6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운동 자세와 재활 치료 영상의 </a:t>
            </a:r>
          </a:p>
          <a:p>
            <a:pPr algn="l">
              <a:lnSpc>
                <a:spcPts val="3942"/>
              </a:lnSpc>
              <a:spcBef>
                <a:spcPct val="0"/>
              </a:spcBef>
            </a:pPr>
            <a:r>
              <a:rPr lang="en-US" sz="3600" spc="-6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일치도를 비교하는 알고리즘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7334" y="9636830"/>
            <a:ext cx="5121619" cy="3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328" spc="-44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사진4. 관절 좌표값 비교 알고리즘 코드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57023" y="9636830"/>
            <a:ext cx="5121619" cy="3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328" spc="-44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사진5. 연결 되어 있는 관절 INDEX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54272" y="2542017"/>
            <a:ext cx="3738173" cy="4682710"/>
          </a:xfrm>
          <a:custGeom>
            <a:avLst/>
            <a:gdLst/>
            <a:ahLst/>
            <a:cxnLst/>
            <a:rect r="r" b="b" t="t" l="l"/>
            <a:pathLst>
              <a:path h="4682710" w="3738173">
                <a:moveTo>
                  <a:pt x="0" y="0"/>
                </a:moveTo>
                <a:lnTo>
                  <a:pt x="3738173" y="0"/>
                </a:lnTo>
                <a:lnTo>
                  <a:pt x="3738173" y="4682710"/>
                </a:lnTo>
                <a:lnTo>
                  <a:pt x="0" y="468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087" r="0" b="-2104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54272" y="7888270"/>
            <a:ext cx="3738173" cy="715193"/>
          </a:xfrm>
          <a:custGeom>
            <a:avLst/>
            <a:gdLst/>
            <a:ahLst/>
            <a:cxnLst/>
            <a:rect r="r" b="b" t="t" l="l"/>
            <a:pathLst>
              <a:path h="715193" w="3738173">
                <a:moveTo>
                  <a:pt x="0" y="0"/>
                </a:moveTo>
                <a:lnTo>
                  <a:pt x="3738173" y="0"/>
                </a:lnTo>
                <a:lnTo>
                  <a:pt x="3738173" y="715193"/>
                </a:lnTo>
                <a:lnTo>
                  <a:pt x="0" y="71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44" r="-10175" b="-19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51474" y="1724969"/>
            <a:ext cx="3713545" cy="7250020"/>
          </a:xfrm>
          <a:custGeom>
            <a:avLst/>
            <a:gdLst/>
            <a:ahLst/>
            <a:cxnLst/>
            <a:rect r="r" b="b" t="t" l="l"/>
            <a:pathLst>
              <a:path h="7250020" w="3713545">
                <a:moveTo>
                  <a:pt x="0" y="0"/>
                </a:moveTo>
                <a:lnTo>
                  <a:pt x="3713545" y="0"/>
                </a:lnTo>
                <a:lnTo>
                  <a:pt x="3713545" y="7250020"/>
                </a:lnTo>
                <a:lnTo>
                  <a:pt x="0" y="7250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46600" y="1607282"/>
            <a:ext cx="3876067" cy="7177901"/>
          </a:xfrm>
          <a:custGeom>
            <a:avLst/>
            <a:gdLst/>
            <a:ahLst/>
            <a:cxnLst/>
            <a:rect r="r" b="b" t="t" l="l"/>
            <a:pathLst>
              <a:path h="7177901" w="3876067">
                <a:moveTo>
                  <a:pt x="0" y="0"/>
                </a:moveTo>
                <a:lnTo>
                  <a:pt x="3876066" y="0"/>
                </a:lnTo>
                <a:lnTo>
                  <a:pt x="3876066" y="7177901"/>
                </a:lnTo>
                <a:lnTo>
                  <a:pt x="0" y="7177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25123" y="9279738"/>
            <a:ext cx="4596471" cy="3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328" spc="-44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사진6. 재택 재활 앱 Rehabilitation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48364" y="9279738"/>
            <a:ext cx="4596471" cy="3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328" spc="-44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사진7. 로그인 및 개인 정보 입력창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05547" y="1861728"/>
            <a:ext cx="3730760" cy="7244386"/>
          </a:xfrm>
          <a:custGeom>
            <a:avLst/>
            <a:gdLst/>
            <a:ahLst/>
            <a:cxnLst/>
            <a:rect r="r" b="b" t="t" l="l"/>
            <a:pathLst>
              <a:path h="7244386" w="3730760">
                <a:moveTo>
                  <a:pt x="0" y="0"/>
                </a:moveTo>
                <a:lnTo>
                  <a:pt x="3730760" y="0"/>
                </a:lnTo>
                <a:lnTo>
                  <a:pt x="3730760" y="7244386"/>
                </a:lnTo>
                <a:lnTo>
                  <a:pt x="0" y="7244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50466" y="1791644"/>
            <a:ext cx="3706248" cy="7255617"/>
          </a:xfrm>
          <a:custGeom>
            <a:avLst/>
            <a:gdLst/>
            <a:ahLst/>
            <a:cxnLst/>
            <a:rect r="r" b="b" t="t" l="l"/>
            <a:pathLst>
              <a:path h="7255617" w="3706248">
                <a:moveTo>
                  <a:pt x="0" y="0"/>
                </a:moveTo>
                <a:lnTo>
                  <a:pt x="3706248" y="0"/>
                </a:lnTo>
                <a:lnTo>
                  <a:pt x="3706248" y="7255617"/>
                </a:lnTo>
                <a:lnTo>
                  <a:pt x="0" y="7255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72692" y="9452423"/>
            <a:ext cx="4596471" cy="3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328" spc="-44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사진8. 개인 운동량 분석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5354" y="9452423"/>
            <a:ext cx="4596471" cy="3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328" spc="-44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사진9. 영상 추천 알고리즘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작품 구현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63121" y="2026250"/>
            <a:ext cx="3757683" cy="7232050"/>
          </a:xfrm>
          <a:custGeom>
            <a:avLst/>
            <a:gdLst/>
            <a:ahLst/>
            <a:cxnLst/>
            <a:rect r="r" b="b" t="t" l="l"/>
            <a:pathLst>
              <a:path h="7232050" w="3757683">
                <a:moveTo>
                  <a:pt x="0" y="0"/>
                </a:moveTo>
                <a:lnTo>
                  <a:pt x="3757683" y="0"/>
                </a:lnTo>
                <a:lnTo>
                  <a:pt x="3757683" y="7232050"/>
                </a:lnTo>
                <a:lnTo>
                  <a:pt x="0" y="7232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54204" y="1971961"/>
            <a:ext cx="3743138" cy="7238714"/>
          </a:xfrm>
          <a:custGeom>
            <a:avLst/>
            <a:gdLst/>
            <a:ahLst/>
            <a:cxnLst/>
            <a:rect r="r" b="b" t="t" l="l"/>
            <a:pathLst>
              <a:path h="7238714" w="3743138">
                <a:moveTo>
                  <a:pt x="0" y="0"/>
                </a:moveTo>
                <a:lnTo>
                  <a:pt x="3743138" y="0"/>
                </a:lnTo>
                <a:lnTo>
                  <a:pt x="3743138" y="7238714"/>
                </a:lnTo>
                <a:lnTo>
                  <a:pt x="0" y="723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90658" y="1920551"/>
            <a:ext cx="3734877" cy="7242499"/>
          </a:xfrm>
          <a:custGeom>
            <a:avLst/>
            <a:gdLst/>
            <a:ahLst/>
            <a:cxnLst/>
            <a:rect r="r" b="b" t="t" l="l"/>
            <a:pathLst>
              <a:path h="7242499" w="3734877">
                <a:moveTo>
                  <a:pt x="0" y="0"/>
                </a:moveTo>
                <a:lnTo>
                  <a:pt x="3734877" y="0"/>
                </a:lnTo>
                <a:lnTo>
                  <a:pt x="3734877" y="7242499"/>
                </a:lnTo>
                <a:lnTo>
                  <a:pt x="0" y="724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43727" y="9625108"/>
            <a:ext cx="4596471" cy="3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328" spc="-44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사진10. 재활 치료 시연 장면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시연 영상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099274"/>
            <a:ext cx="18288000" cy="7504981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54994"/>
            <a:ext cx="9888306" cy="110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향후 계획 </a:t>
            </a:r>
          </a:p>
        </p:txBody>
      </p:sp>
      <p:sp>
        <p:nvSpPr>
          <p:cNvPr name="AutoShape 3" id="3"/>
          <p:cNvSpPr/>
          <p:nvPr/>
        </p:nvSpPr>
        <p:spPr>
          <a:xfrm>
            <a:off x="4519219" y="1061166"/>
            <a:ext cx="12956681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12469" y="2066408"/>
          <a:ext cx="16663246" cy="7377387"/>
        </p:xfrm>
        <a:graphic>
          <a:graphicData uri="http://schemas.openxmlformats.org/drawingml/2006/table">
            <a:tbl>
              <a:tblPr/>
              <a:tblGrid>
                <a:gridCol w="3696151"/>
                <a:gridCol w="8527111"/>
                <a:gridCol w="4439985"/>
              </a:tblGrid>
              <a:tr h="1805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심화 기능 추가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사용자의 운동 자세를 보다 정확하게 평가하고 개선할 수 있도록 재활 자세의 균형,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유연성 등을 평가하고 개선할 수 있도록 추가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사용자의 운동 자세를 보다 정확하게 평가하고 개선할 수 있도록 재활 자세의 균형,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유연성 등을 평가하고 개선할 수 있도록 추가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디자인 향상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사용자가 사용하기 편하고 외관상 사용자에게 더 적합한 UI/UX로 디자인을 향상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사용자가 사용하기 편하고 외관상 사용자에게 더 적합한 UI/UX로 디자인을 향상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12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커뮤니티 활성화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사용자들끼리 소통을 통해 정보를 주고받고, 동기부여를 높일 수 있도록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커뮤니티를 활성화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사용자들끼리 소통을 통해 정보를 주고받고, 동기부여를 높일 수 있도록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커뮤니티를 활성화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45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앱 배포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AWS, Google Cloud를 통해 앱을 배포하여 사용자 수가 늘어나는것에 대비하고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인터넷 연결이 가능한 곳이라면 어디서나 접근 가능하도록 접근성을 높임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AWS, Google Cloud를 통해 앱을 배포하여 사용자 수가 늘어나는것에 대비하고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인터넷 연결이 가능한 곳이라면 어디서나 접근 가능하도록 접근성을 높임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6671" y="412750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개발 일정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405312" y="938212"/>
            <a:ext cx="12893882" cy="28575"/>
            <a:chOff x="0" y="0"/>
            <a:chExt cx="17191843" cy="38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050" y="0"/>
              <a:ext cx="17153762" cy="38100"/>
            </a:xfrm>
            <a:custGeom>
              <a:avLst/>
              <a:gdLst/>
              <a:ahLst/>
              <a:cxnLst/>
              <a:rect r="r" b="b" t="t" l="l"/>
              <a:pathLst>
                <a:path h="38100" w="17153762">
                  <a:moveTo>
                    <a:pt x="0" y="0"/>
                  </a:moveTo>
                  <a:lnTo>
                    <a:pt x="17153762" y="0"/>
                  </a:lnTo>
                  <a:lnTo>
                    <a:pt x="1715376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4CC7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36671" y="1974629"/>
          <a:ext cx="16814659" cy="7274806"/>
        </p:xfrm>
        <a:graphic>
          <a:graphicData uri="http://schemas.openxmlformats.org/drawingml/2006/table">
            <a:tbl>
              <a:tblPr/>
              <a:tblGrid>
                <a:gridCol w="758351"/>
                <a:gridCol w="5403337"/>
                <a:gridCol w="1409291"/>
                <a:gridCol w="564210"/>
                <a:gridCol w="564210"/>
                <a:gridCol w="564210"/>
                <a:gridCol w="564210"/>
                <a:gridCol w="626461"/>
                <a:gridCol w="626461"/>
                <a:gridCol w="626461"/>
                <a:gridCol w="626461"/>
                <a:gridCol w="673268"/>
                <a:gridCol w="626461"/>
                <a:gridCol w="673268"/>
                <a:gridCol w="626461"/>
                <a:gridCol w="627538"/>
                <a:gridCol w="627538"/>
                <a:gridCol w="626461"/>
              </a:tblGrid>
              <a:tr h="676665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절차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세부 수행 내용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수행 방법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15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추진일정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67666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절차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세부 수행 내용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수행 방법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5월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5월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5월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5월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6월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6월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6월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722882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절차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세부 수행 내용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수행 방법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5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6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7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8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9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12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13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14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282828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15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5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08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아이디어 발굴/생활속 문제인식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자료조사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5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팀편성 / 주제선정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자료조사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5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레이아웃 설계 / Openpose 적용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코딩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7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12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회원별 권한 분류 / Openpose 데이터 분석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코딩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5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부가 기능 / 분석 데이터별 피드백 적용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코딩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5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디자인 / 앱 배포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코딩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191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191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30809" y="2272555"/>
            <a:ext cx="17460759" cy="7457142"/>
          </a:xfrm>
          <a:custGeom>
            <a:avLst/>
            <a:gdLst/>
            <a:ahLst/>
            <a:cxnLst/>
            <a:rect r="r" b="b" t="t" l="l"/>
            <a:pathLst>
              <a:path h="7457142" w="17460759">
                <a:moveTo>
                  <a:pt x="0" y="0"/>
                </a:moveTo>
                <a:lnTo>
                  <a:pt x="17460758" y="0"/>
                </a:lnTo>
                <a:lnTo>
                  <a:pt x="17460758" y="7457142"/>
                </a:lnTo>
                <a:lnTo>
                  <a:pt x="0" y="7457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2598" y="145985"/>
            <a:ext cx="15795020" cy="1907038"/>
          </a:xfrm>
          <a:custGeom>
            <a:avLst/>
            <a:gdLst/>
            <a:ahLst/>
            <a:cxnLst/>
            <a:rect r="r" b="b" t="t" l="l"/>
            <a:pathLst>
              <a:path h="1907038" w="15795020">
                <a:moveTo>
                  <a:pt x="0" y="0"/>
                </a:moveTo>
                <a:lnTo>
                  <a:pt x="15795020" y="0"/>
                </a:lnTo>
                <a:lnTo>
                  <a:pt x="15795020" y="1907038"/>
                </a:lnTo>
                <a:lnTo>
                  <a:pt x="0" y="1907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-550978" y="6264092"/>
            <a:ext cx="6764788" cy="19050"/>
            <a:chOff x="0" y="0"/>
            <a:chExt cx="9019717" cy="25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0"/>
              <a:ext cx="8994267" cy="25400"/>
            </a:xfrm>
            <a:custGeom>
              <a:avLst/>
              <a:gdLst/>
              <a:ahLst/>
              <a:cxnLst/>
              <a:rect r="r" b="b" t="t" l="l"/>
              <a:pathLst>
                <a:path h="25400" w="8994267">
                  <a:moveTo>
                    <a:pt x="0" y="0"/>
                  </a:moveTo>
                  <a:lnTo>
                    <a:pt x="8994267" y="0"/>
                  </a:lnTo>
                  <a:lnTo>
                    <a:pt x="899426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6869169" y="6264092"/>
            <a:ext cx="6764788" cy="19050"/>
            <a:chOff x="0" y="0"/>
            <a:chExt cx="9019717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0"/>
              <a:ext cx="8994267" cy="25400"/>
            </a:xfrm>
            <a:custGeom>
              <a:avLst/>
              <a:gdLst/>
              <a:ahLst/>
              <a:cxnLst/>
              <a:rect r="r" b="b" t="t" l="l"/>
              <a:pathLst>
                <a:path h="25400" w="8994267">
                  <a:moveTo>
                    <a:pt x="0" y="0"/>
                  </a:moveTo>
                  <a:lnTo>
                    <a:pt x="8994267" y="0"/>
                  </a:lnTo>
                  <a:lnTo>
                    <a:pt x="899426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5254510" y="6264092"/>
            <a:ext cx="6764788" cy="19050"/>
            <a:chOff x="0" y="0"/>
            <a:chExt cx="9019717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0"/>
              <a:ext cx="8994267" cy="25400"/>
            </a:xfrm>
            <a:custGeom>
              <a:avLst/>
              <a:gdLst/>
              <a:ahLst/>
              <a:cxnLst/>
              <a:rect r="r" b="b" t="t" l="l"/>
              <a:pathLst>
                <a:path h="25400" w="8994267">
                  <a:moveTo>
                    <a:pt x="0" y="0"/>
                  </a:moveTo>
                  <a:lnTo>
                    <a:pt x="8994267" y="0"/>
                  </a:lnTo>
                  <a:lnTo>
                    <a:pt x="899426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641330" y="399416"/>
            <a:ext cx="1083971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목차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67838" y="4351350"/>
            <a:ext cx="4829257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선행 조사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06072" y="3095910"/>
            <a:ext cx="4080791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동작 순서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70392" y="2980080"/>
            <a:ext cx="4333186" cy="74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설계동기 및 필요성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5275" y="2976457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498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1.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5275" y="4314825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498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90108" y="3056280"/>
            <a:ext cx="766090" cy="8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498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6.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5275" y="5805923"/>
            <a:ext cx="766091" cy="79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498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3.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8125" y="7291130"/>
            <a:ext cx="766091" cy="79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498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4.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90108" y="4449826"/>
            <a:ext cx="766091" cy="8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498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7.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14744" y="5826328"/>
            <a:ext cx="4829257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설계 목표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51613" y="5924926"/>
            <a:ext cx="4829257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작품 구현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51613" y="4470232"/>
            <a:ext cx="5219728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구조도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61188" y="5819070"/>
            <a:ext cx="766091" cy="8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498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8.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61188" y="7258916"/>
            <a:ext cx="766091" cy="8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498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9</a:t>
            </a:r>
            <a:r>
              <a:rPr lang="en-US" sz="5498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51613" y="7375876"/>
            <a:ext cx="4829257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시연 영상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86169" y="7311536"/>
            <a:ext cx="4829257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기대 효과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65275" y="8754316"/>
            <a:ext cx="766090" cy="83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498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5.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086169" y="8791060"/>
            <a:ext cx="4080791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개발 범위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882728" y="8754316"/>
            <a:ext cx="1180850" cy="8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498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10.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51613" y="8826825"/>
            <a:ext cx="4829257" cy="6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향후 계획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18637"/>
            <a:ext cx="9888306" cy="108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80"/>
              </a:lnSpc>
            </a:pPr>
            <a:r>
              <a:rPr lang="en-US" sz="7200" spc="-288">
                <a:solidFill>
                  <a:srgbClr val="004CC7"/>
                </a:solidFill>
                <a:latin typeface="Arimo Bold"/>
                <a:ea typeface="Arimo Bold"/>
                <a:cs typeface="Arimo Bold"/>
                <a:sym typeface="Arimo Bold"/>
              </a:rPr>
              <a:t>팀원 역할</a:t>
            </a:r>
          </a:p>
        </p:txBody>
      </p:sp>
      <p:sp>
        <p:nvSpPr>
          <p:cNvPr name="AutoShape 3" id="3"/>
          <p:cNvSpPr/>
          <p:nvPr/>
        </p:nvSpPr>
        <p:spPr>
          <a:xfrm>
            <a:off x="4856237" y="1355847"/>
            <a:ext cx="12619663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519116" y="2128703"/>
          <a:ext cx="15249767" cy="7439101"/>
        </p:xfrm>
        <a:graphic>
          <a:graphicData uri="http://schemas.openxmlformats.org/drawingml/2006/table">
            <a:tbl>
              <a:tblPr/>
              <a:tblGrid>
                <a:gridCol w="1764327"/>
                <a:gridCol w="1967578"/>
                <a:gridCol w="7924616"/>
                <a:gridCol w="3593246"/>
              </a:tblGrid>
              <a:tr h="1266989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백엔드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팀장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임재혁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Python 기반의 컴퓨터 비전 OpenCV, OpenPose 및 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Djaongo 프레임워크 기반 백엔드 개발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Python 기반의 컴퓨터 비전 OpenCV, OpenPose 및 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Djaongo 프레임워크 기반 백엔드 개발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698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백엔드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팀원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권보규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Python 기반의 컴퓨터 비전 OpenCV, OpenPose 및 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Djaongo 프레임워크 기반 백엔드 개발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Python 기반의 컴퓨터 비전 OpenCV, OpenPose 및 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Djaongo 프레임워크 기반 백엔드 개발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39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백엔드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팀원(3학년)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김민준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백엔드 개발 보조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백엔드 개발 보조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3773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프론트엔드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팀원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정은경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React Native 기반의 크로스 플랫폼 앱 개발 및 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데이터 베이스 관리, 회의비 보고서 작성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React Native 기반의 크로스 플랫폼 앱 개발 및 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데이터 베이스 관리, 회의비 보고서 작성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377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프론트엔드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팀원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황성민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React Native 기반의 크로스 플랫폼 앱 개발 및 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데이터 베이스</a:t>
                      </a: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 관리, 외형 디자인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React Native 기반의 크로스 플랫폼 앱 개발 및 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데이터 베이스</a:t>
                      </a: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 관리, 외형 디자인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180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프론트엔드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팀원(3학년)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김영빈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프론트엔드 개발 보조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프론트엔드 개발 보조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5494" y="657204"/>
            <a:ext cx="16436355" cy="1907038"/>
          </a:xfrm>
          <a:custGeom>
            <a:avLst/>
            <a:gdLst/>
            <a:ahLst/>
            <a:cxnLst/>
            <a:rect r="r" b="b" t="t" l="l"/>
            <a:pathLst>
              <a:path h="1907038" w="16436355">
                <a:moveTo>
                  <a:pt x="0" y="0"/>
                </a:moveTo>
                <a:lnTo>
                  <a:pt x="16436355" y="0"/>
                </a:lnTo>
                <a:lnTo>
                  <a:pt x="16436355" y="1907038"/>
                </a:lnTo>
                <a:lnTo>
                  <a:pt x="0" y="1907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5495" y="2924154"/>
            <a:ext cx="16436355" cy="5768915"/>
          </a:xfrm>
          <a:custGeom>
            <a:avLst/>
            <a:gdLst/>
            <a:ahLst/>
            <a:cxnLst/>
            <a:rect r="r" b="b" t="t" l="l"/>
            <a:pathLst>
              <a:path h="5768915" w="16436355">
                <a:moveTo>
                  <a:pt x="0" y="0"/>
                </a:moveTo>
                <a:lnTo>
                  <a:pt x="16436355" y="0"/>
                </a:lnTo>
                <a:lnTo>
                  <a:pt x="16436355" y="5768915"/>
                </a:lnTo>
                <a:lnTo>
                  <a:pt x="0" y="5768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06887" y="905873"/>
            <a:ext cx="120742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팀 규칙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5747" y="6833475"/>
            <a:ext cx="4588260" cy="5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3EA8"/>
                </a:solidFill>
                <a:latin typeface="Arimo"/>
                <a:ea typeface="Arimo"/>
                <a:cs typeface="Arimo"/>
                <a:sym typeface="Arimo"/>
              </a:rPr>
              <a:t>규칙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5747" y="7444490"/>
            <a:ext cx="4588260" cy="40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798" indent="-167599" lvl="2">
              <a:lnSpc>
                <a:spcPts val="28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소통하기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40345" y="6833475"/>
            <a:ext cx="4588260" cy="5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3EA8"/>
                </a:solidFill>
                <a:latin typeface="Arimo"/>
                <a:ea typeface="Arimo"/>
                <a:cs typeface="Arimo"/>
                <a:sym typeface="Arimo"/>
              </a:rPr>
              <a:t>규칙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0345" y="7444490"/>
            <a:ext cx="4588260" cy="40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2798" indent="-167599" lvl="2">
              <a:lnSpc>
                <a:spcPts val="28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연락하기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23994" y="6833475"/>
            <a:ext cx="4588260" cy="5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3EA8"/>
                </a:solidFill>
                <a:latin typeface="Arimo"/>
                <a:ea typeface="Arimo"/>
                <a:cs typeface="Arimo"/>
                <a:sym typeface="Arimo"/>
              </a:rPr>
              <a:t>규칙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23994" y="7444490"/>
            <a:ext cx="4588260" cy="40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798" indent="-167599" lvl="2">
              <a:lnSpc>
                <a:spcPts val="285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집중하기</a:t>
            </a:r>
          </a:p>
        </p:txBody>
      </p:sp>
      <p:grpSp>
        <p:nvGrpSpPr>
          <p:cNvPr name="Group 11" id="11"/>
          <p:cNvGrpSpPr/>
          <p:nvPr/>
        </p:nvGrpSpPr>
        <p:grpSpPr>
          <a:xfrm rot="641794">
            <a:off x="8923192" y="-178822"/>
            <a:ext cx="441616" cy="633141"/>
            <a:chOff x="0" y="0"/>
            <a:chExt cx="588821" cy="8441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8772" cy="844169"/>
            </a:xfrm>
            <a:custGeom>
              <a:avLst/>
              <a:gdLst/>
              <a:ahLst/>
              <a:cxnLst/>
              <a:rect r="r" b="b" t="t" l="l"/>
              <a:pathLst>
                <a:path h="844169" w="588772">
                  <a:moveTo>
                    <a:pt x="0" y="0"/>
                  </a:moveTo>
                  <a:lnTo>
                    <a:pt x="588772" y="0"/>
                  </a:lnTo>
                  <a:lnTo>
                    <a:pt x="588772" y="844169"/>
                  </a:lnTo>
                  <a:lnTo>
                    <a:pt x="0" y="844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" r="-8" b="-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584008" y="3485386"/>
            <a:ext cx="2568525" cy="2836725"/>
            <a:chOff x="0" y="0"/>
            <a:chExt cx="3424700" cy="37823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24682" cy="3782314"/>
            </a:xfrm>
            <a:custGeom>
              <a:avLst/>
              <a:gdLst/>
              <a:ahLst/>
              <a:cxnLst/>
              <a:rect r="r" b="b" t="t" l="l"/>
              <a:pathLst>
                <a:path h="3782314" w="3424682">
                  <a:moveTo>
                    <a:pt x="0" y="0"/>
                  </a:moveTo>
                  <a:lnTo>
                    <a:pt x="3424682" y="0"/>
                  </a:lnTo>
                  <a:lnTo>
                    <a:pt x="3424682" y="3782314"/>
                  </a:lnTo>
                  <a:lnTo>
                    <a:pt x="0" y="3782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0" r="0" b="-8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158495" y="3485386"/>
            <a:ext cx="3006163" cy="2836725"/>
            <a:chOff x="0" y="0"/>
            <a:chExt cx="4008217" cy="37823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08247" cy="3782314"/>
            </a:xfrm>
            <a:custGeom>
              <a:avLst/>
              <a:gdLst/>
              <a:ahLst/>
              <a:cxnLst/>
              <a:rect r="r" b="b" t="t" l="l"/>
              <a:pathLst>
                <a:path h="3782314" w="4008247">
                  <a:moveTo>
                    <a:pt x="0" y="0"/>
                  </a:moveTo>
                  <a:lnTo>
                    <a:pt x="4008247" y="0"/>
                  </a:lnTo>
                  <a:lnTo>
                    <a:pt x="4008247" y="3782314"/>
                  </a:lnTo>
                  <a:lnTo>
                    <a:pt x="0" y="3782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6" r="0" b="-36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574100" y="3485386"/>
            <a:ext cx="2910818" cy="2836725"/>
            <a:chOff x="0" y="0"/>
            <a:chExt cx="3881091" cy="37823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81120" cy="3782314"/>
            </a:xfrm>
            <a:custGeom>
              <a:avLst/>
              <a:gdLst/>
              <a:ahLst/>
              <a:cxnLst/>
              <a:rect r="r" b="b" t="t" l="l"/>
              <a:pathLst>
                <a:path h="3782314" w="3881120">
                  <a:moveTo>
                    <a:pt x="0" y="0"/>
                  </a:moveTo>
                  <a:lnTo>
                    <a:pt x="3881120" y="0"/>
                  </a:lnTo>
                  <a:lnTo>
                    <a:pt x="3881120" y="3782314"/>
                  </a:lnTo>
                  <a:lnTo>
                    <a:pt x="0" y="3782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74" r="0" b="-74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38344" y="3284380"/>
            <a:ext cx="15795020" cy="3535020"/>
          </a:xfrm>
          <a:custGeom>
            <a:avLst/>
            <a:gdLst/>
            <a:ahLst/>
            <a:cxnLst/>
            <a:rect r="r" b="b" t="t" l="l"/>
            <a:pathLst>
              <a:path h="3535020" w="15795020">
                <a:moveTo>
                  <a:pt x="0" y="0"/>
                </a:moveTo>
                <a:lnTo>
                  <a:pt x="15795020" y="0"/>
                </a:lnTo>
                <a:lnTo>
                  <a:pt x="15795020" y="3535020"/>
                </a:lnTo>
                <a:lnTo>
                  <a:pt x="0" y="353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9709" y="4347040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QnA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812556" y="6369479"/>
            <a:ext cx="441616" cy="633141"/>
            <a:chOff x="0" y="0"/>
            <a:chExt cx="588821" cy="844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8772" cy="844169"/>
            </a:xfrm>
            <a:custGeom>
              <a:avLst/>
              <a:gdLst/>
              <a:ahLst/>
              <a:cxnLst/>
              <a:rect r="r" b="b" t="t" l="l"/>
              <a:pathLst>
                <a:path h="844169" w="588772">
                  <a:moveTo>
                    <a:pt x="0" y="0"/>
                  </a:moveTo>
                  <a:lnTo>
                    <a:pt x="588772" y="0"/>
                  </a:lnTo>
                  <a:lnTo>
                    <a:pt x="588772" y="844169"/>
                  </a:lnTo>
                  <a:lnTo>
                    <a:pt x="0" y="844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" r="-8" b="-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908890"/>
            <a:ext cx="441616" cy="633141"/>
            <a:chOff x="0" y="0"/>
            <a:chExt cx="588821" cy="8441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8772" cy="844169"/>
            </a:xfrm>
            <a:custGeom>
              <a:avLst/>
              <a:gdLst/>
              <a:ahLst/>
              <a:cxnLst/>
              <a:rect r="r" b="b" t="t" l="l"/>
              <a:pathLst>
                <a:path h="844169" w="588772">
                  <a:moveTo>
                    <a:pt x="0" y="0"/>
                  </a:moveTo>
                  <a:lnTo>
                    <a:pt x="588772" y="0"/>
                  </a:lnTo>
                  <a:lnTo>
                    <a:pt x="588772" y="844169"/>
                  </a:lnTo>
                  <a:lnTo>
                    <a:pt x="0" y="844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" r="-8" b="-5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38344" y="3284380"/>
            <a:ext cx="15795020" cy="3535020"/>
          </a:xfrm>
          <a:custGeom>
            <a:avLst/>
            <a:gdLst/>
            <a:ahLst/>
            <a:cxnLst/>
            <a:rect r="r" b="b" t="t" l="l"/>
            <a:pathLst>
              <a:path h="3535020" w="15795020">
                <a:moveTo>
                  <a:pt x="0" y="0"/>
                </a:moveTo>
                <a:lnTo>
                  <a:pt x="15795020" y="0"/>
                </a:lnTo>
                <a:lnTo>
                  <a:pt x="15795020" y="3535020"/>
                </a:lnTo>
                <a:lnTo>
                  <a:pt x="0" y="353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9709" y="4347040"/>
            <a:ext cx="138922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812556" y="6369479"/>
            <a:ext cx="441616" cy="633141"/>
            <a:chOff x="0" y="0"/>
            <a:chExt cx="588821" cy="844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8772" cy="844169"/>
            </a:xfrm>
            <a:custGeom>
              <a:avLst/>
              <a:gdLst/>
              <a:ahLst/>
              <a:cxnLst/>
              <a:rect r="r" b="b" t="t" l="l"/>
              <a:pathLst>
                <a:path h="844169" w="588772">
                  <a:moveTo>
                    <a:pt x="0" y="0"/>
                  </a:moveTo>
                  <a:lnTo>
                    <a:pt x="588772" y="0"/>
                  </a:lnTo>
                  <a:lnTo>
                    <a:pt x="588772" y="844169"/>
                  </a:lnTo>
                  <a:lnTo>
                    <a:pt x="0" y="844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" r="-8" b="-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908890"/>
            <a:ext cx="441616" cy="633141"/>
            <a:chOff x="0" y="0"/>
            <a:chExt cx="588821" cy="8441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8772" cy="844169"/>
            </a:xfrm>
            <a:custGeom>
              <a:avLst/>
              <a:gdLst/>
              <a:ahLst/>
              <a:cxnLst/>
              <a:rect r="r" b="b" t="t" l="l"/>
              <a:pathLst>
                <a:path h="844169" w="588772">
                  <a:moveTo>
                    <a:pt x="0" y="0"/>
                  </a:moveTo>
                  <a:lnTo>
                    <a:pt x="588772" y="0"/>
                  </a:lnTo>
                  <a:lnTo>
                    <a:pt x="588772" y="844169"/>
                  </a:lnTo>
                  <a:lnTo>
                    <a:pt x="0" y="844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" r="-8" b="-5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96112" y="1166812"/>
            <a:ext cx="10493849" cy="50183"/>
            <a:chOff x="0" y="0"/>
            <a:chExt cx="13991799" cy="669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13953744" cy="66929"/>
            </a:xfrm>
            <a:custGeom>
              <a:avLst/>
              <a:gdLst/>
              <a:ahLst/>
              <a:cxnLst/>
              <a:rect r="r" b="b" t="t" l="l"/>
              <a:pathLst>
                <a:path h="66929" w="13953744">
                  <a:moveTo>
                    <a:pt x="0" y="0"/>
                  </a:moveTo>
                  <a:lnTo>
                    <a:pt x="13953744" y="28829"/>
                  </a:lnTo>
                  <a:lnTo>
                    <a:pt x="13953617" y="66929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4CC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850567" y="3945667"/>
            <a:ext cx="2999431" cy="5498956"/>
          </a:xfrm>
          <a:custGeom>
            <a:avLst/>
            <a:gdLst/>
            <a:ahLst/>
            <a:cxnLst/>
            <a:rect r="r" b="b" t="t" l="l"/>
            <a:pathLst>
              <a:path h="5498956" w="2999431">
                <a:moveTo>
                  <a:pt x="0" y="0"/>
                </a:moveTo>
                <a:lnTo>
                  <a:pt x="2999431" y="0"/>
                </a:lnTo>
                <a:lnTo>
                  <a:pt x="2999431" y="5498956"/>
                </a:lnTo>
                <a:lnTo>
                  <a:pt x="0" y="549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92209" y="1477556"/>
            <a:ext cx="4323753" cy="3223161"/>
          </a:xfrm>
          <a:custGeom>
            <a:avLst/>
            <a:gdLst/>
            <a:ahLst/>
            <a:cxnLst/>
            <a:rect r="r" b="b" t="t" l="l"/>
            <a:pathLst>
              <a:path h="3223161" w="4323753">
                <a:moveTo>
                  <a:pt x="0" y="0"/>
                </a:moveTo>
                <a:lnTo>
                  <a:pt x="4323753" y="0"/>
                </a:lnTo>
                <a:lnTo>
                  <a:pt x="4323753" y="3223161"/>
                </a:lnTo>
                <a:lnTo>
                  <a:pt x="0" y="3223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5075" y="690674"/>
            <a:ext cx="9888306" cy="95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8"/>
              </a:lnSpc>
            </a:pPr>
            <a:r>
              <a:rPr lang="en-US" sz="6500" spc="-260">
                <a:solidFill>
                  <a:srgbClr val="004CC7"/>
                </a:solidFill>
                <a:latin typeface="Arimo Bold"/>
                <a:ea typeface="Arimo Bold"/>
                <a:cs typeface="Arimo Bold"/>
                <a:sym typeface="Arimo Bold"/>
              </a:rPr>
              <a:t>설계동기 및 필요성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70086"/>
            <a:ext cx="10064736" cy="567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1. 설계 동기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우리나라는 2025년이 되면 초고령화 사회에 진입함에 따라 재활의 중요성이 더욱 커졌습니다. 고령화 사회에서 늘어나는 재활 필요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노인 인구와 서비스 부족 문제를 해결하기 위해, 재택재활앱은 재가 요양 전문가 팀의 지원을 집에서도 받게 하여 재활 서비스의 접근성과 효율성을 높일 필요가 있다고 판단되어 제작하게 되었습니다.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2. 제작동기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최근 인공지능, 컴퓨터 비전, 딥러닝 등의 기술이 눈부신 발전을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이루고 있습니다. OpenPose와 같은 오픈소스 라이브러리를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활용하면, 실시간으로 사람의 자세를 인식하고 분석할 수 있습니다.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이러한 기술을 활용하여 사용자가 자신의 운동 자세를 분석하고,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개선할 수 있는 어플리케이션을 제공하고자 합니다.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94159" y="2538268"/>
            <a:ext cx="5519854" cy="1111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628" spc="-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매번 병원까지 걸어가서</a:t>
            </a:r>
          </a:p>
          <a:p>
            <a:pPr algn="ctr">
              <a:lnSpc>
                <a:spcPts val="2877"/>
              </a:lnSpc>
            </a:pPr>
            <a:r>
              <a:rPr lang="en-US" sz="2628" spc="-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재활치료를 받는 것은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628" spc="-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너무 힘들군 ...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96112" y="1166812"/>
            <a:ext cx="10493849" cy="50183"/>
            <a:chOff x="0" y="0"/>
            <a:chExt cx="13991799" cy="669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0"/>
              <a:ext cx="13953744" cy="66929"/>
            </a:xfrm>
            <a:custGeom>
              <a:avLst/>
              <a:gdLst/>
              <a:ahLst/>
              <a:cxnLst/>
              <a:rect r="r" b="b" t="t" l="l"/>
              <a:pathLst>
                <a:path h="66929" w="13953744">
                  <a:moveTo>
                    <a:pt x="0" y="0"/>
                  </a:moveTo>
                  <a:lnTo>
                    <a:pt x="13953744" y="28829"/>
                  </a:lnTo>
                  <a:lnTo>
                    <a:pt x="13953617" y="66929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4CC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697722" y="2185542"/>
            <a:ext cx="5877482" cy="7012904"/>
          </a:xfrm>
          <a:custGeom>
            <a:avLst/>
            <a:gdLst/>
            <a:ahLst/>
            <a:cxnLst/>
            <a:rect r="r" b="b" t="t" l="l"/>
            <a:pathLst>
              <a:path h="7012904" w="5877482">
                <a:moveTo>
                  <a:pt x="0" y="0"/>
                </a:moveTo>
                <a:lnTo>
                  <a:pt x="5877481" y="0"/>
                </a:lnTo>
                <a:lnTo>
                  <a:pt x="5877481" y="7012904"/>
                </a:lnTo>
                <a:lnTo>
                  <a:pt x="0" y="7012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97722" y="2131430"/>
            <a:ext cx="5946322" cy="7067016"/>
            <a:chOff x="0" y="0"/>
            <a:chExt cx="1687625" cy="20056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7625" cy="2005689"/>
            </a:xfrm>
            <a:custGeom>
              <a:avLst/>
              <a:gdLst/>
              <a:ahLst/>
              <a:cxnLst/>
              <a:rect r="r" b="b" t="t" l="l"/>
              <a:pathLst>
                <a:path h="2005689" w="1687625">
                  <a:moveTo>
                    <a:pt x="0" y="0"/>
                  </a:moveTo>
                  <a:lnTo>
                    <a:pt x="1687625" y="0"/>
                  </a:lnTo>
                  <a:lnTo>
                    <a:pt x="1687625" y="2005689"/>
                  </a:lnTo>
                  <a:lnTo>
                    <a:pt x="0" y="20056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62F2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687625" cy="1996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916659" y="2131430"/>
            <a:ext cx="4573301" cy="7241066"/>
          </a:xfrm>
          <a:custGeom>
            <a:avLst/>
            <a:gdLst/>
            <a:ahLst/>
            <a:cxnLst/>
            <a:rect r="r" b="b" t="t" l="l"/>
            <a:pathLst>
              <a:path h="7241066" w="4573301">
                <a:moveTo>
                  <a:pt x="0" y="0"/>
                </a:moveTo>
                <a:lnTo>
                  <a:pt x="4573301" y="0"/>
                </a:lnTo>
                <a:lnTo>
                  <a:pt x="4573301" y="7241066"/>
                </a:lnTo>
                <a:lnTo>
                  <a:pt x="0" y="724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767" t="-4932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7978" y="4140557"/>
            <a:ext cx="5573519" cy="3048762"/>
          </a:xfrm>
          <a:custGeom>
            <a:avLst/>
            <a:gdLst/>
            <a:ahLst/>
            <a:cxnLst/>
            <a:rect r="r" b="b" t="t" l="l"/>
            <a:pathLst>
              <a:path h="3048762" w="5573519">
                <a:moveTo>
                  <a:pt x="0" y="0"/>
                </a:moveTo>
                <a:lnTo>
                  <a:pt x="5573519" y="0"/>
                </a:lnTo>
                <a:lnTo>
                  <a:pt x="5573519" y="3048762"/>
                </a:lnTo>
                <a:lnTo>
                  <a:pt x="0" y="3048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47978" y="4140557"/>
            <a:ext cx="5573519" cy="3048762"/>
            <a:chOff x="0" y="0"/>
            <a:chExt cx="2035331" cy="11133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5331" cy="1113343"/>
            </a:xfrm>
            <a:custGeom>
              <a:avLst/>
              <a:gdLst/>
              <a:ahLst/>
              <a:cxnLst/>
              <a:rect r="r" b="b" t="t" l="l"/>
              <a:pathLst>
                <a:path h="1113343" w="2035331">
                  <a:moveTo>
                    <a:pt x="0" y="0"/>
                  </a:moveTo>
                  <a:lnTo>
                    <a:pt x="2035331" y="0"/>
                  </a:lnTo>
                  <a:lnTo>
                    <a:pt x="2035331" y="1113343"/>
                  </a:lnTo>
                  <a:lnTo>
                    <a:pt x="0" y="1113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62F2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2035331" cy="1103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5075" y="690674"/>
            <a:ext cx="9888306" cy="95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8"/>
              </a:lnSpc>
            </a:pPr>
            <a:r>
              <a:rPr lang="en-US" sz="6500" spc="-260">
                <a:solidFill>
                  <a:srgbClr val="004CC7"/>
                </a:solidFill>
                <a:latin typeface="Arimo Bold"/>
                <a:ea typeface="Arimo Bold"/>
                <a:cs typeface="Arimo Bold"/>
                <a:sym typeface="Arimo Bold"/>
              </a:rPr>
              <a:t>설계동기 및 필요성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46347" y="9696450"/>
            <a:ext cx="3395305" cy="33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328" spc="-44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논문1.재활치료 팔요성  조사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7978" y="2195067"/>
            <a:ext cx="1718221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  <a:spcBef>
                <a:spcPct val="0"/>
              </a:spcBef>
            </a:pPr>
            <a:r>
              <a:rPr lang="en-US" sz="3600" spc="-6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  <a:r>
              <a:rPr lang="en-US" sz="3600" spc="-6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 필요성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5683" y="412750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선행 조사</a:t>
            </a:r>
          </a:p>
        </p:txBody>
      </p:sp>
      <p:sp>
        <p:nvSpPr>
          <p:cNvPr name="AutoShape 3" id="3"/>
          <p:cNvSpPr/>
          <p:nvPr/>
        </p:nvSpPr>
        <p:spPr>
          <a:xfrm>
            <a:off x="4516572" y="887744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58972" y="2606879"/>
          <a:ext cx="16509772" cy="6082838"/>
        </p:xfrm>
        <a:graphic>
          <a:graphicData uri="http://schemas.openxmlformats.org/drawingml/2006/table">
            <a:tbl>
              <a:tblPr/>
              <a:tblGrid>
                <a:gridCol w="2255087"/>
                <a:gridCol w="6935784"/>
                <a:gridCol w="7318902"/>
              </a:tblGrid>
              <a:tr h="11981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물품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쾌유(기성 app)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현재 제작중인 작품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770680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공통점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2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재활 관련 어플리케이션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재활 관련 어플리케이션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680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공통점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재활 관련 어플리케이션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재활 관련 어플리케이션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680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공통점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재활 관련 어플리케이션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재활 관련 어플리케이션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680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공통점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재활 관련 어플리케이션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재활 관련 어플리케이션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9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차이점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병원동행 서비스</a:t>
                      </a:r>
                      <a:endParaRPr lang="en-US" sz="1100"/>
                    </a:p>
                    <a:p>
                      <a:pPr algn="ctr">
                        <a:lnSpc>
                          <a:spcPts val="4759"/>
                        </a:lnSpc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재활병원에 대한 정보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othic A1 Bold"/>
                          <a:ea typeface="Gothic A1 Bold"/>
                          <a:cs typeface="Gothic A1 Bold"/>
                          <a:sym typeface="Gothic A1 Bold"/>
                        </a:rPr>
                        <a:t>재택에서 스스로 사용이 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3196518" y="3911804"/>
            <a:ext cx="1655032" cy="2901296"/>
          </a:xfrm>
          <a:custGeom>
            <a:avLst/>
            <a:gdLst/>
            <a:ahLst/>
            <a:cxnLst/>
            <a:rect r="r" b="b" t="t" l="l"/>
            <a:pathLst>
              <a:path h="2901296" w="1655032">
                <a:moveTo>
                  <a:pt x="0" y="0"/>
                </a:moveTo>
                <a:lnTo>
                  <a:pt x="1655031" y="0"/>
                </a:lnTo>
                <a:lnTo>
                  <a:pt x="1655031" y="2901296"/>
                </a:lnTo>
                <a:lnTo>
                  <a:pt x="0" y="2901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5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50779" y="8727816"/>
            <a:ext cx="8537221" cy="28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2"/>
              </a:lnSpc>
              <a:spcBef>
                <a:spcPct val="0"/>
              </a:spcBef>
            </a:pPr>
            <a:r>
              <a:rPr lang="en-US" sz="1828" spc="-35">
                <a:solidFill>
                  <a:srgbClr val="004CC7"/>
                </a:solidFill>
                <a:latin typeface="Arimo"/>
                <a:ea typeface="Arimo"/>
                <a:cs typeface="Arimo"/>
                <a:sym typeface="Arimo"/>
              </a:rPr>
              <a:t>출처: https://play.google.com/store/apps/details?id=rocateer.hiliving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54994"/>
            <a:ext cx="9888306" cy="110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설계 목표 </a:t>
            </a:r>
          </a:p>
        </p:txBody>
      </p:sp>
      <p:sp>
        <p:nvSpPr>
          <p:cNvPr name="AutoShape 3" id="3"/>
          <p:cNvSpPr/>
          <p:nvPr/>
        </p:nvSpPr>
        <p:spPr>
          <a:xfrm>
            <a:off x="4519219" y="1061166"/>
            <a:ext cx="12956681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12285" y="4166565"/>
          <a:ext cx="16663431" cy="3994818"/>
        </p:xfrm>
        <a:graphic>
          <a:graphicData uri="http://schemas.openxmlformats.org/drawingml/2006/table">
            <a:tbl>
              <a:tblPr/>
              <a:tblGrid>
                <a:gridCol w="3348119"/>
                <a:gridCol w="8875278"/>
                <a:gridCol w="4440034"/>
              </a:tblGrid>
              <a:tr h="12947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정확도 향상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웹캠으로 촬영된 사용자의 자세와 재활치료 영상의 자세를 비교하여 정확한 일치도 측정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웹캠으로 촬영된 사용자의 자세와 재활치료 영상의 자세를 비교하여 정확한 일치도 측정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33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실시간 피드백 제공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사용자가 동작을 진행하는 동안 실시간으로 자세를 분석하고 피드백을 제공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사용자가 동작을 진행하는 동안 실시간으로 자세를 분석하고 피드백을 제공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66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개인 맞춤형 서비스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각 사용자의 개인적인 특성과 수준에 맞춰 맞춤형 운동 프로그램을 제공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210 옥탑방"/>
                          <a:ea typeface="210 옥탑방"/>
                          <a:cs typeface="210 옥탑방"/>
                          <a:sym typeface="210 옥탑방"/>
                        </a:rPr>
                        <a:t>각 사용자의 개인적인 특성과 수준에 맞춰 맞춤형 운동 프로그램을 제공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812469" y="2535679"/>
            <a:ext cx="12557764" cy="68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3"/>
              </a:lnSpc>
              <a:spcBef>
                <a:spcPct val="0"/>
              </a:spcBef>
            </a:pPr>
            <a:r>
              <a:rPr lang="en-US" sz="4630" spc="-9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설계 목표 : OpenPose를 이용한 재택 재활 앱 개발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54994"/>
            <a:ext cx="9888306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Arimo Bold"/>
                <a:ea typeface="Arimo Bold"/>
                <a:cs typeface="Arimo Bold"/>
                <a:sym typeface="Arimo Bold"/>
              </a:rPr>
              <a:t>기대 효과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89650" y="2973727"/>
            <a:ext cx="3364248" cy="3364248"/>
          </a:xfrm>
          <a:custGeom>
            <a:avLst/>
            <a:gdLst/>
            <a:ahLst/>
            <a:cxnLst/>
            <a:rect r="r" b="b" t="t" l="l"/>
            <a:pathLst>
              <a:path h="3364248" w="3364248">
                <a:moveTo>
                  <a:pt x="0" y="0"/>
                </a:moveTo>
                <a:lnTo>
                  <a:pt x="3364247" y="0"/>
                </a:lnTo>
                <a:lnTo>
                  <a:pt x="3364247" y="3364248"/>
                </a:lnTo>
                <a:lnTo>
                  <a:pt x="0" y="336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98537" y="2973727"/>
            <a:ext cx="3364248" cy="3364248"/>
          </a:xfrm>
          <a:custGeom>
            <a:avLst/>
            <a:gdLst/>
            <a:ahLst/>
            <a:cxnLst/>
            <a:rect r="r" b="b" t="t" l="l"/>
            <a:pathLst>
              <a:path h="3364248" w="3364248">
                <a:moveTo>
                  <a:pt x="0" y="0"/>
                </a:moveTo>
                <a:lnTo>
                  <a:pt x="3364248" y="0"/>
                </a:lnTo>
                <a:lnTo>
                  <a:pt x="3364248" y="3364248"/>
                </a:lnTo>
                <a:lnTo>
                  <a:pt x="0" y="336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1481" y="2974337"/>
            <a:ext cx="3364248" cy="3364248"/>
          </a:xfrm>
          <a:custGeom>
            <a:avLst/>
            <a:gdLst/>
            <a:ahLst/>
            <a:cxnLst/>
            <a:rect r="r" b="b" t="t" l="l"/>
            <a:pathLst>
              <a:path h="3364248" w="3364248">
                <a:moveTo>
                  <a:pt x="0" y="0"/>
                </a:moveTo>
                <a:lnTo>
                  <a:pt x="3364247" y="0"/>
                </a:lnTo>
                <a:lnTo>
                  <a:pt x="3364247" y="3364248"/>
                </a:lnTo>
                <a:lnTo>
                  <a:pt x="0" y="336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5138" y="6309051"/>
            <a:ext cx="3393270" cy="2847404"/>
          </a:xfrm>
          <a:custGeom>
            <a:avLst/>
            <a:gdLst/>
            <a:ahLst/>
            <a:cxnLst/>
            <a:rect r="r" b="b" t="t" l="l"/>
            <a:pathLst>
              <a:path h="2847404" w="3393270">
                <a:moveTo>
                  <a:pt x="0" y="0"/>
                </a:moveTo>
                <a:lnTo>
                  <a:pt x="3393270" y="0"/>
                </a:lnTo>
                <a:lnTo>
                  <a:pt x="3393270" y="2847404"/>
                </a:lnTo>
                <a:lnTo>
                  <a:pt x="0" y="2847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84026" y="6309051"/>
            <a:ext cx="3393270" cy="2847404"/>
          </a:xfrm>
          <a:custGeom>
            <a:avLst/>
            <a:gdLst/>
            <a:ahLst/>
            <a:cxnLst/>
            <a:rect r="r" b="b" t="t" l="l"/>
            <a:pathLst>
              <a:path h="2847404" w="3393270">
                <a:moveTo>
                  <a:pt x="0" y="0"/>
                </a:moveTo>
                <a:lnTo>
                  <a:pt x="3393269" y="0"/>
                </a:lnTo>
                <a:lnTo>
                  <a:pt x="3393269" y="2847404"/>
                </a:lnTo>
                <a:lnTo>
                  <a:pt x="0" y="2847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66969" y="6309661"/>
            <a:ext cx="3393270" cy="2847404"/>
          </a:xfrm>
          <a:custGeom>
            <a:avLst/>
            <a:gdLst/>
            <a:ahLst/>
            <a:cxnLst/>
            <a:rect r="r" b="b" t="t" l="l"/>
            <a:pathLst>
              <a:path h="2847404" w="3393270">
                <a:moveTo>
                  <a:pt x="0" y="0"/>
                </a:moveTo>
                <a:lnTo>
                  <a:pt x="3393270" y="0"/>
                </a:lnTo>
                <a:lnTo>
                  <a:pt x="3393270" y="2847405"/>
                </a:lnTo>
                <a:lnTo>
                  <a:pt x="0" y="28474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9600" y="4310678"/>
            <a:ext cx="3364346" cy="69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4453" spc="-11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접근성 향상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2469" y="7256989"/>
            <a:ext cx="3364346" cy="161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2328" spc="-45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재활치료를 위한 전문가의 도움 없이도 사용자는 집에서나 다른 장소에서도 자신의 자세를 감시하고 개선</a:t>
            </a:r>
          </a:p>
          <a:p>
            <a:pPr algn="ctr">
              <a:lnSpc>
                <a:spcPts val="25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312950" y="4060613"/>
            <a:ext cx="3364346" cy="136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4453" spc="-11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데이터 수집</a:t>
            </a:r>
          </a:p>
          <a:p>
            <a:pPr algn="ctr">
              <a:lnSpc>
                <a:spcPts val="5344"/>
              </a:lnSpc>
            </a:pPr>
            <a:r>
              <a:rPr lang="en-US" sz="4453" spc="-11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/분석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41874" y="7256989"/>
            <a:ext cx="3364346" cy="16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</a:pPr>
            <a:r>
              <a:rPr lang="en-US" sz="2328" spc="-44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앱을 통해 수집된 사용자의 자세 데이터는 재활치료의 효과성을 분석하고 </a:t>
            </a:r>
          </a:p>
          <a:p>
            <a:pPr algn="ctr">
              <a:lnSpc>
                <a:spcPts val="2550"/>
              </a:lnSpc>
            </a:pPr>
            <a:r>
              <a:rPr lang="en-US" sz="2328" spc="-45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개선하는데 사용</a:t>
            </a:r>
          </a:p>
          <a:p>
            <a:pPr algn="ctr">
              <a:lnSpc>
                <a:spcPts val="255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081481" y="4061833"/>
            <a:ext cx="3364344" cy="136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4453" spc="-11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개인 피드백</a:t>
            </a:r>
          </a:p>
          <a:p>
            <a:pPr algn="ctr">
              <a:lnSpc>
                <a:spcPts val="5344"/>
              </a:lnSpc>
            </a:pPr>
            <a:r>
              <a:rPr lang="en-US" sz="4453" spc="-11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06331" y="7097906"/>
            <a:ext cx="3514643" cy="193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</a:pPr>
            <a:r>
              <a:rPr lang="en-US" sz="2328" spc="-44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앱은 사용자의 자세를 </a:t>
            </a:r>
          </a:p>
          <a:p>
            <a:pPr algn="ctr">
              <a:lnSpc>
                <a:spcPts val="2549"/>
              </a:lnSpc>
            </a:pPr>
            <a:r>
              <a:rPr lang="en-US" sz="2328" spc="-44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실시간으로 분석하여 개인화 피드백을 제공하여 사용자는 자신의 동작을 개선하는데 </a:t>
            </a:r>
          </a:p>
          <a:p>
            <a:pPr algn="ctr">
              <a:lnSpc>
                <a:spcPts val="2550"/>
              </a:lnSpc>
            </a:pPr>
            <a:r>
              <a:rPr lang="en-US" sz="2328" spc="-45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필요한 정보를 직접 받음</a:t>
            </a:r>
          </a:p>
          <a:p>
            <a:pPr algn="ctr">
              <a:lnSpc>
                <a:spcPts val="255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704151" y="2973727"/>
            <a:ext cx="3364248" cy="3364248"/>
          </a:xfrm>
          <a:custGeom>
            <a:avLst/>
            <a:gdLst/>
            <a:ahLst/>
            <a:cxnLst/>
            <a:rect r="r" b="b" t="t" l="l"/>
            <a:pathLst>
              <a:path h="3364248" w="3364248">
                <a:moveTo>
                  <a:pt x="0" y="0"/>
                </a:moveTo>
                <a:lnTo>
                  <a:pt x="3364248" y="0"/>
                </a:lnTo>
                <a:lnTo>
                  <a:pt x="3364248" y="3364248"/>
                </a:lnTo>
                <a:lnTo>
                  <a:pt x="0" y="336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89640" y="6309051"/>
            <a:ext cx="3393270" cy="2847404"/>
          </a:xfrm>
          <a:custGeom>
            <a:avLst/>
            <a:gdLst/>
            <a:ahLst/>
            <a:cxnLst/>
            <a:rect r="r" b="b" t="t" l="l"/>
            <a:pathLst>
              <a:path h="2847404" w="3393270">
                <a:moveTo>
                  <a:pt x="0" y="0"/>
                </a:moveTo>
                <a:lnTo>
                  <a:pt x="3393269" y="0"/>
                </a:lnTo>
                <a:lnTo>
                  <a:pt x="3393269" y="2847404"/>
                </a:lnTo>
                <a:lnTo>
                  <a:pt x="0" y="2847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704102" y="4310678"/>
            <a:ext cx="3364344" cy="69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</a:pPr>
            <a:r>
              <a:rPr lang="en-US" sz="4453" spc="-11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효율성 향상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04151" y="7097906"/>
            <a:ext cx="3364346" cy="16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</a:pPr>
            <a:r>
              <a:rPr lang="en-US" sz="2328" spc="-44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사용자가 자신의 자세를 </a:t>
            </a:r>
          </a:p>
          <a:p>
            <a:pPr algn="ctr">
              <a:lnSpc>
                <a:spcPts val="2549"/>
              </a:lnSpc>
            </a:pPr>
            <a:r>
              <a:rPr lang="en-US" sz="2328" spc="-44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올바르게 인식하고 비교할 수 있게 되므로, 재활치료 </a:t>
            </a:r>
          </a:p>
          <a:p>
            <a:pPr algn="ctr">
              <a:lnSpc>
                <a:spcPts val="2549"/>
              </a:lnSpc>
            </a:pPr>
            <a:r>
              <a:rPr lang="en-US" sz="2328" spc="-44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동작을 더 정확하게 </a:t>
            </a:r>
          </a:p>
          <a:p>
            <a:pPr algn="ctr">
              <a:lnSpc>
                <a:spcPts val="2550"/>
              </a:lnSpc>
            </a:pPr>
            <a:r>
              <a:rPr lang="en-US" sz="2328" spc="-45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수</a:t>
            </a:r>
            <a:r>
              <a:rPr lang="en-US" sz="2328" spc="-45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행하고 개선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481512" y="1079344"/>
            <a:ext cx="13008594" cy="28575"/>
            <a:chOff x="0" y="0"/>
            <a:chExt cx="17344792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0"/>
              <a:ext cx="17306671" cy="38100"/>
            </a:xfrm>
            <a:custGeom>
              <a:avLst/>
              <a:gdLst/>
              <a:ahLst/>
              <a:cxnLst/>
              <a:rect r="r" b="b" t="t" l="l"/>
              <a:pathLst>
                <a:path h="38100" w="17306671">
                  <a:moveTo>
                    <a:pt x="0" y="0"/>
                  </a:moveTo>
                  <a:lnTo>
                    <a:pt x="17306671" y="0"/>
                  </a:lnTo>
                  <a:lnTo>
                    <a:pt x="1730667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4CC7"/>
            </a:solidFill>
          </p:spPr>
        </p:sp>
      </p:grp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54994"/>
            <a:ext cx="9888306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Arimo Bold"/>
                <a:ea typeface="Arimo Bold"/>
                <a:cs typeface="Arimo Bold"/>
                <a:sym typeface="Arimo Bold"/>
              </a:rPr>
              <a:t>개발 범위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88718" y="3050185"/>
            <a:ext cx="3323641" cy="3323641"/>
          </a:xfrm>
          <a:custGeom>
            <a:avLst/>
            <a:gdLst/>
            <a:ahLst/>
            <a:cxnLst/>
            <a:rect r="r" b="b" t="t" l="l"/>
            <a:pathLst>
              <a:path h="3323641" w="3323641">
                <a:moveTo>
                  <a:pt x="0" y="0"/>
                </a:moveTo>
                <a:lnTo>
                  <a:pt x="3323641" y="0"/>
                </a:lnTo>
                <a:lnTo>
                  <a:pt x="3323641" y="3323641"/>
                </a:lnTo>
                <a:lnTo>
                  <a:pt x="0" y="332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44390" y="3050185"/>
            <a:ext cx="3323641" cy="3323641"/>
          </a:xfrm>
          <a:custGeom>
            <a:avLst/>
            <a:gdLst/>
            <a:ahLst/>
            <a:cxnLst/>
            <a:rect r="r" b="b" t="t" l="l"/>
            <a:pathLst>
              <a:path h="3323641" w="3323641">
                <a:moveTo>
                  <a:pt x="0" y="0"/>
                </a:moveTo>
                <a:lnTo>
                  <a:pt x="3323641" y="0"/>
                </a:lnTo>
                <a:lnTo>
                  <a:pt x="3323641" y="3323641"/>
                </a:lnTo>
                <a:lnTo>
                  <a:pt x="0" y="332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21324" y="3050788"/>
            <a:ext cx="3323641" cy="3323641"/>
          </a:xfrm>
          <a:custGeom>
            <a:avLst/>
            <a:gdLst/>
            <a:ahLst/>
            <a:cxnLst/>
            <a:rect r="r" b="b" t="t" l="l"/>
            <a:pathLst>
              <a:path h="3323641" w="3323641">
                <a:moveTo>
                  <a:pt x="0" y="0"/>
                </a:moveTo>
                <a:lnTo>
                  <a:pt x="3323641" y="0"/>
                </a:lnTo>
                <a:lnTo>
                  <a:pt x="3323641" y="3323641"/>
                </a:lnTo>
                <a:lnTo>
                  <a:pt x="0" y="332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4382" y="6345251"/>
            <a:ext cx="3352313" cy="2813036"/>
          </a:xfrm>
          <a:custGeom>
            <a:avLst/>
            <a:gdLst/>
            <a:ahLst/>
            <a:cxnLst/>
            <a:rect r="r" b="b" t="t" l="l"/>
            <a:pathLst>
              <a:path h="2813036" w="3352313">
                <a:moveTo>
                  <a:pt x="0" y="0"/>
                </a:moveTo>
                <a:lnTo>
                  <a:pt x="3352312" y="0"/>
                </a:lnTo>
                <a:lnTo>
                  <a:pt x="3352312" y="2813036"/>
                </a:lnTo>
                <a:lnTo>
                  <a:pt x="0" y="2813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30054" y="6345251"/>
            <a:ext cx="3352313" cy="2813036"/>
          </a:xfrm>
          <a:custGeom>
            <a:avLst/>
            <a:gdLst/>
            <a:ahLst/>
            <a:cxnLst/>
            <a:rect r="r" b="b" t="t" l="l"/>
            <a:pathLst>
              <a:path h="2813036" w="3352313">
                <a:moveTo>
                  <a:pt x="0" y="0"/>
                </a:moveTo>
                <a:lnTo>
                  <a:pt x="3352313" y="0"/>
                </a:lnTo>
                <a:lnTo>
                  <a:pt x="3352313" y="2813036"/>
                </a:lnTo>
                <a:lnTo>
                  <a:pt x="0" y="2813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06987" y="6345854"/>
            <a:ext cx="3352313" cy="2813036"/>
          </a:xfrm>
          <a:custGeom>
            <a:avLst/>
            <a:gdLst/>
            <a:ahLst/>
            <a:cxnLst/>
            <a:rect r="r" b="b" t="t" l="l"/>
            <a:pathLst>
              <a:path h="2813036" w="3352313">
                <a:moveTo>
                  <a:pt x="0" y="0"/>
                </a:moveTo>
                <a:lnTo>
                  <a:pt x="3352313" y="0"/>
                </a:lnTo>
                <a:lnTo>
                  <a:pt x="3352313" y="2813036"/>
                </a:lnTo>
                <a:lnTo>
                  <a:pt x="0" y="2813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8669" y="4370769"/>
            <a:ext cx="332373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spc="-10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자세 인식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5170" y="7429548"/>
            <a:ext cx="3490735" cy="128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300" spc="-45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OpenPose를 통해 각 관절의 위치와 연결 관계를 파악하여 자세를 1.5M 내외의 범위에서 정확하게 캡처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58629" y="4123722"/>
            <a:ext cx="3323738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spc="-1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자세 일치도</a:t>
            </a:r>
          </a:p>
          <a:p>
            <a:pPr algn="ctr">
              <a:lnSpc>
                <a:spcPts val="5280"/>
              </a:lnSpc>
            </a:pPr>
            <a:r>
              <a:rPr lang="en-US" sz="4400" spc="-1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평가</a:t>
            </a:r>
          </a:p>
          <a:p>
            <a:pPr algn="ctr">
              <a:lnSpc>
                <a:spcPts val="52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258629" y="7429548"/>
            <a:ext cx="3490735" cy="128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2300" spc="-43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각 관절의 위치와 연결 관계를 기반으로 두 영상 간의 </a:t>
            </a:r>
          </a:p>
          <a:p>
            <a:pPr algn="ctr">
              <a:lnSpc>
                <a:spcPts val="2520"/>
              </a:lnSpc>
            </a:pPr>
            <a:r>
              <a:rPr lang="en-US" sz="2300" spc="-45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유사성을 계산하고 일치도를 측정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68265" y="4370769"/>
            <a:ext cx="332373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spc="-11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맞춤형 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45742" y="7429452"/>
            <a:ext cx="3568783" cy="160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2300" spc="-43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앱 사용자가 입력한 신체 </a:t>
            </a:r>
          </a:p>
          <a:p>
            <a:pPr algn="ctr">
              <a:lnSpc>
                <a:spcPts val="2518"/>
              </a:lnSpc>
            </a:pPr>
            <a:r>
              <a:rPr lang="en-US" sz="2300" spc="-43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정보와 주로 시행하는 </a:t>
            </a:r>
          </a:p>
          <a:p>
            <a:pPr algn="ctr">
              <a:lnSpc>
                <a:spcPts val="2518"/>
              </a:lnSpc>
            </a:pPr>
            <a:r>
              <a:rPr lang="en-US" sz="2300" spc="-43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운동을 기반으로 AI가 </a:t>
            </a:r>
          </a:p>
          <a:p>
            <a:pPr algn="ctr">
              <a:lnSpc>
                <a:spcPts val="2518"/>
              </a:lnSpc>
            </a:pPr>
            <a:r>
              <a:rPr lang="en-US" sz="2300" spc="-43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사용자 맞춤 프로그램을 제공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596828" y="3050185"/>
            <a:ext cx="3323641" cy="3323641"/>
          </a:xfrm>
          <a:custGeom>
            <a:avLst/>
            <a:gdLst/>
            <a:ahLst/>
            <a:cxnLst/>
            <a:rect r="r" b="b" t="t" l="l"/>
            <a:pathLst>
              <a:path h="3323641" w="3323641">
                <a:moveTo>
                  <a:pt x="0" y="0"/>
                </a:moveTo>
                <a:lnTo>
                  <a:pt x="3323641" y="0"/>
                </a:lnTo>
                <a:lnTo>
                  <a:pt x="3323641" y="3323641"/>
                </a:lnTo>
                <a:lnTo>
                  <a:pt x="0" y="332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82492" y="6345251"/>
            <a:ext cx="3352313" cy="2813036"/>
          </a:xfrm>
          <a:custGeom>
            <a:avLst/>
            <a:gdLst/>
            <a:ahLst/>
            <a:cxnLst/>
            <a:rect r="r" b="b" t="t" l="l"/>
            <a:pathLst>
              <a:path h="2813036" w="3352313">
                <a:moveTo>
                  <a:pt x="0" y="0"/>
                </a:moveTo>
                <a:lnTo>
                  <a:pt x="3352313" y="0"/>
                </a:lnTo>
                <a:lnTo>
                  <a:pt x="3352313" y="2813036"/>
                </a:lnTo>
                <a:lnTo>
                  <a:pt x="0" y="2813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596779" y="4370769"/>
            <a:ext cx="332373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spc="-10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피드백 제안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66306" y="7429452"/>
            <a:ext cx="3323738" cy="128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2300" spc="-43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개선이 필요한 부분에 대한 피드백을 제공하고, </a:t>
            </a:r>
          </a:p>
          <a:p>
            <a:pPr algn="ctr">
              <a:lnSpc>
                <a:spcPts val="2518"/>
              </a:lnSpc>
            </a:pPr>
            <a:r>
              <a:rPr lang="en-US" sz="2300" spc="-43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사용자에게 개선을 위한 </a:t>
            </a:r>
          </a:p>
          <a:p>
            <a:pPr algn="ctr">
              <a:lnSpc>
                <a:spcPts val="2520"/>
              </a:lnSpc>
            </a:pPr>
            <a:r>
              <a:rPr lang="en-US" sz="2300" spc="-45">
                <a:solidFill>
                  <a:srgbClr val="000D64"/>
                </a:solidFill>
                <a:latin typeface="Arimo"/>
                <a:ea typeface="Arimo"/>
                <a:cs typeface="Arimo"/>
                <a:sym typeface="Arimo"/>
              </a:rPr>
              <a:t>제안을 음성을 통해 제공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481512" y="1079344"/>
            <a:ext cx="13008594" cy="28575"/>
            <a:chOff x="0" y="0"/>
            <a:chExt cx="17344792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0"/>
              <a:ext cx="17306671" cy="38100"/>
            </a:xfrm>
            <a:custGeom>
              <a:avLst/>
              <a:gdLst/>
              <a:ahLst/>
              <a:cxnLst/>
              <a:rect r="r" b="b" t="t" l="l"/>
              <a:pathLst>
                <a:path h="38100" w="17306671">
                  <a:moveTo>
                    <a:pt x="0" y="0"/>
                  </a:moveTo>
                  <a:lnTo>
                    <a:pt x="17306671" y="0"/>
                  </a:lnTo>
                  <a:lnTo>
                    <a:pt x="1730667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4CC7"/>
            </a:solidFill>
          </p:spPr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683569"/>
            <a:ext cx="9888306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</a:pPr>
            <a:r>
              <a:rPr lang="en-US" sz="6500" spc="-260">
                <a:solidFill>
                  <a:srgbClr val="004CC7"/>
                </a:solidFill>
                <a:latin typeface="Gothic A1 Heavy"/>
                <a:ea typeface="Gothic A1 Heavy"/>
                <a:cs typeface="Gothic A1 Heavy"/>
                <a:sym typeface="Gothic A1 Heavy"/>
              </a:rPr>
              <a:t>동작 순서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623358" y="1144276"/>
            <a:ext cx="12852172" cy="0"/>
          </a:xfrm>
          <a:prstGeom prst="line">
            <a:avLst/>
          </a:prstGeom>
          <a:ln cap="flat" w="28575">
            <a:solidFill>
              <a:srgbClr val="004C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76757" y="4056873"/>
            <a:ext cx="4166235" cy="416623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6361" y="0"/>
                  </a:moveTo>
                  <a:lnTo>
                    <a:pt x="686439" y="0"/>
                  </a:lnTo>
                  <a:cubicBezTo>
                    <a:pt x="756226" y="0"/>
                    <a:pt x="812800" y="56574"/>
                    <a:pt x="812800" y="126361"/>
                  </a:cubicBezTo>
                  <a:lnTo>
                    <a:pt x="812800" y="686439"/>
                  </a:lnTo>
                  <a:cubicBezTo>
                    <a:pt x="812800" y="756226"/>
                    <a:pt x="756226" y="812800"/>
                    <a:pt x="686439" y="812800"/>
                  </a:cubicBezTo>
                  <a:lnTo>
                    <a:pt x="126361" y="812800"/>
                  </a:lnTo>
                  <a:cubicBezTo>
                    <a:pt x="56574" y="812800"/>
                    <a:pt x="0" y="756226"/>
                    <a:pt x="0" y="686439"/>
                  </a:cubicBezTo>
                  <a:lnTo>
                    <a:pt x="0" y="126361"/>
                  </a:lnTo>
                  <a:cubicBezTo>
                    <a:pt x="0" y="56574"/>
                    <a:pt x="56574" y="0"/>
                    <a:pt x="126361" y="0"/>
                  </a:cubicBez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948860" y="5590385"/>
            <a:ext cx="280117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795417" y="4094973"/>
            <a:ext cx="4166235" cy="416623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6361" y="0"/>
                  </a:moveTo>
                  <a:lnTo>
                    <a:pt x="686439" y="0"/>
                  </a:lnTo>
                  <a:cubicBezTo>
                    <a:pt x="756226" y="0"/>
                    <a:pt x="812800" y="56574"/>
                    <a:pt x="812800" y="126361"/>
                  </a:cubicBezTo>
                  <a:lnTo>
                    <a:pt x="812800" y="686439"/>
                  </a:lnTo>
                  <a:cubicBezTo>
                    <a:pt x="812800" y="756226"/>
                    <a:pt x="756226" y="812800"/>
                    <a:pt x="686439" y="812800"/>
                  </a:cubicBezTo>
                  <a:lnTo>
                    <a:pt x="126361" y="812800"/>
                  </a:lnTo>
                  <a:cubicBezTo>
                    <a:pt x="56574" y="812800"/>
                    <a:pt x="0" y="756226"/>
                    <a:pt x="0" y="686439"/>
                  </a:cubicBezTo>
                  <a:lnTo>
                    <a:pt x="0" y="126361"/>
                  </a:lnTo>
                  <a:cubicBezTo>
                    <a:pt x="0" y="56574"/>
                    <a:pt x="56574" y="0"/>
                    <a:pt x="126361" y="0"/>
                  </a:cubicBez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5479319" y="5633057"/>
            <a:ext cx="280117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328623" y="4056873"/>
            <a:ext cx="4166235" cy="416623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6361" y="0"/>
                  </a:moveTo>
                  <a:lnTo>
                    <a:pt x="686439" y="0"/>
                  </a:lnTo>
                  <a:cubicBezTo>
                    <a:pt x="756226" y="0"/>
                    <a:pt x="812800" y="56574"/>
                    <a:pt x="812800" y="126361"/>
                  </a:cubicBezTo>
                  <a:lnTo>
                    <a:pt x="812800" y="686439"/>
                  </a:lnTo>
                  <a:cubicBezTo>
                    <a:pt x="812800" y="756226"/>
                    <a:pt x="756226" y="812800"/>
                    <a:pt x="686439" y="812800"/>
                  </a:cubicBezTo>
                  <a:lnTo>
                    <a:pt x="126361" y="812800"/>
                  </a:lnTo>
                  <a:cubicBezTo>
                    <a:pt x="56574" y="812800"/>
                    <a:pt x="0" y="756226"/>
                    <a:pt x="0" y="686439"/>
                  </a:cubicBezTo>
                  <a:lnTo>
                    <a:pt x="0" y="126361"/>
                  </a:lnTo>
                  <a:cubicBezTo>
                    <a:pt x="0" y="56574"/>
                    <a:pt x="56574" y="0"/>
                    <a:pt x="126361" y="0"/>
                  </a:cubicBez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0009779" y="5633057"/>
            <a:ext cx="2801176" cy="0"/>
          </a:xfrm>
          <a:prstGeom prst="line">
            <a:avLst/>
          </a:prstGeom>
          <a:ln cap="flat" w="38100">
            <a:solidFill>
              <a:srgbClr val="5898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3855435" y="4056873"/>
            <a:ext cx="4166235" cy="416623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6361" y="0"/>
                  </a:moveTo>
                  <a:lnTo>
                    <a:pt x="686439" y="0"/>
                  </a:lnTo>
                  <a:cubicBezTo>
                    <a:pt x="756226" y="0"/>
                    <a:pt x="812800" y="56574"/>
                    <a:pt x="812800" y="126361"/>
                  </a:cubicBezTo>
                  <a:lnTo>
                    <a:pt x="812800" y="686439"/>
                  </a:lnTo>
                  <a:cubicBezTo>
                    <a:pt x="812800" y="756226"/>
                    <a:pt x="756226" y="812800"/>
                    <a:pt x="686439" y="812800"/>
                  </a:cubicBezTo>
                  <a:lnTo>
                    <a:pt x="126361" y="812800"/>
                  </a:lnTo>
                  <a:cubicBezTo>
                    <a:pt x="56574" y="812800"/>
                    <a:pt x="0" y="756226"/>
                    <a:pt x="0" y="686439"/>
                  </a:cubicBezTo>
                  <a:lnTo>
                    <a:pt x="0" y="126361"/>
                  </a:lnTo>
                  <a:cubicBezTo>
                    <a:pt x="0" y="56574"/>
                    <a:pt x="56574" y="0"/>
                    <a:pt x="126361" y="0"/>
                  </a:cubicBez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4537964" y="5633057"/>
            <a:ext cx="2801176" cy="0"/>
          </a:xfrm>
          <a:prstGeom prst="line">
            <a:avLst/>
          </a:prstGeom>
          <a:ln cap="flat" w="38100">
            <a:solidFill>
              <a:srgbClr val="589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699848" y="4504535"/>
            <a:ext cx="318293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데이터 수집 및 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영상 전처리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9745" y="5894804"/>
            <a:ext cx="3954197" cy="164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웹캠을 통해 사용자의 영상을 </a:t>
            </a:r>
          </a:p>
          <a:p>
            <a:pPr algn="ctr">
              <a:lnSpc>
                <a:spcPts val="3219"/>
              </a:lnSpc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촬영하고, 수집한 영상 </a:t>
            </a:r>
          </a:p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데이터를 OpenPose로 처리 및 인식된 신체 부위와 관절을 추출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28935" y="4714085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자세 비교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28935" y="6035215"/>
            <a:ext cx="3323491" cy="12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수집한 데이터와 촬영된 </a:t>
            </a:r>
          </a:p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영상 데이터를 비교하고 두 영상의 자세 일치도를 측정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62141" y="4714085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일치도 분석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52227" y="6094829"/>
            <a:ext cx="3403664" cy="164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자세 일치도를 측정하여 </a:t>
            </a:r>
          </a:p>
          <a:p>
            <a:pPr algn="ctr">
              <a:lnSpc>
                <a:spcPts val="3219"/>
              </a:lnSpc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사용자가 재활 치료 동작을 올바르게 수행했는지 </a:t>
            </a:r>
          </a:p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여부를 확인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92601" y="4714085"/>
            <a:ext cx="318293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800" spc="-112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결과 출력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13056" y="5894804"/>
            <a:ext cx="3567457" cy="164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분석 결과를 사용자에게 </a:t>
            </a:r>
          </a:p>
          <a:p>
            <a:pPr algn="ctr">
              <a:lnSpc>
                <a:spcPts val="3219"/>
              </a:lnSpc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제공하고, 일치도에 따라 </a:t>
            </a:r>
          </a:p>
          <a:p>
            <a:pPr algn="ctr">
              <a:lnSpc>
                <a:spcPts val="3219"/>
              </a:lnSpc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사용자에게 피드백을 </a:t>
            </a:r>
          </a:p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91">
                <a:solidFill>
                  <a:srgbClr val="FFFFFF"/>
                </a:solidFill>
                <a:latin typeface="Gothic A1 Semi-Bold"/>
                <a:ea typeface="Gothic A1 Semi-Bold"/>
                <a:cs typeface="Gothic A1 Semi-Bold"/>
                <a:sym typeface="Gothic A1 Semi-Bold"/>
              </a:rPr>
              <a:t>제공하거나 자세 교정을 안내</a:t>
            </a:r>
          </a:p>
        </p:txBody>
      </p:sp>
      <p:sp>
        <p:nvSpPr>
          <p:cNvPr name="AutoShape 28" id="28"/>
          <p:cNvSpPr/>
          <p:nvPr/>
        </p:nvSpPr>
        <p:spPr>
          <a:xfrm>
            <a:off x="4277860" y="6101890"/>
            <a:ext cx="69099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>
            <a:off x="8798502" y="6120940"/>
            <a:ext cx="690996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>
            <a:off x="13341085" y="6139990"/>
            <a:ext cx="690996" cy="0"/>
          </a:xfrm>
          <a:prstGeom prst="line">
            <a:avLst/>
          </a:prstGeom>
          <a:ln cap="flat" w="38100">
            <a:solidFill>
              <a:srgbClr val="215CE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4277860" y="6135418"/>
            <a:ext cx="690996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>
            <a:off x="13341085" y="6178090"/>
            <a:ext cx="690996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DAGGz7MW4lc</dc:identifier>
  <dcterms:modified xsi:type="dcterms:W3CDTF">2011-08-01T06:04:30Z</dcterms:modified>
  <cp:revision>1</cp:revision>
  <dc:title>팔각정_캡스톤</dc:title>
</cp:coreProperties>
</file>